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72" r:id="rId4"/>
    <p:sldId id="281" r:id="rId5"/>
    <p:sldId id="273" r:id="rId6"/>
    <p:sldId id="275" r:id="rId7"/>
    <p:sldId id="276" r:id="rId8"/>
    <p:sldId id="277" r:id="rId9"/>
    <p:sldId id="283" r:id="rId10"/>
    <p:sldId id="278" r:id="rId11"/>
    <p:sldId id="28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90" d="100"/>
          <a:sy n="90" d="100"/>
        </p:scale>
        <p:origin x="39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anma\OneDrive\Documents\GitHub\realtime_estate_prediction\HomeHarvest20240501_163825_for_sale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Sheet2!$B$1</c:f>
              <c:strCache>
                <c:ptCount val="1"/>
                <c:pt idx="0">
                  <c:v>Price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Sheet2!$A$2:$A$20</c:f>
              <c:strCache>
                <c:ptCount val="19"/>
                <c:pt idx="0">
                  <c:v>Highland Park</c:v>
                </c:pt>
                <c:pt idx="1">
                  <c:v>Westover Hills</c:v>
                </c:pt>
                <c:pt idx="2">
                  <c:v>Bunker Hill Village</c:v>
                </c:pt>
                <c:pt idx="3">
                  <c:v>University Park</c:v>
                </c:pt>
                <c:pt idx="4">
                  <c:v>Piney Point Village</c:v>
                </c:pt>
                <c:pt idx="5">
                  <c:v>Spring Valley Village</c:v>
                </c:pt>
                <c:pt idx="6">
                  <c:v>Southside Place</c:v>
                </c:pt>
                <c:pt idx="7">
                  <c:v>Lake Worth</c:v>
                </c:pt>
                <c:pt idx="8">
                  <c:v>Hilshire Village</c:v>
                </c:pt>
                <c:pt idx="9">
                  <c:v>Port Aransas</c:v>
                </c:pt>
                <c:pt idx="10">
                  <c:v>Austin</c:v>
                </c:pt>
                <c:pt idx="11">
                  <c:v>Lakeway</c:v>
                </c:pt>
                <c:pt idx="12">
                  <c:v>Castle Hills</c:v>
                </c:pt>
                <c:pt idx="13">
                  <c:v>Cypress</c:v>
                </c:pt>
                <c:pt idx="14">
                  <c:v>Castroville</c:v>
                </c:pt>
                <c:pt idx="15">
                  <c:v>West University Place</c:v>
                </c:pt>
                <c:pt idx="16">
                  <c:v>Dallas</c:v>
                </c:pt>
                <c:pt idx="17">
                  <c:v>Plano</c:v>
                </c:pt>
                <c:pt idx="18">
                  <c:v>Helotes</c:v>
                </c:pt>
              </c:strCache>
            </c:strRef>
          </c:cat>
          <c:val>
            <c:numRef>
              <c:f>Sheet2!$B$2:$B$20</c:f>
              <c:numCache>
                <c:formatCode>"$"#,##0.00</c:formatCode>
                <c:ptCount val="19"/>
                <c:pt idx="0">
                  <c:v>4798000</c:v>
                </c:pt>
                <c:pt idx="1">
                  <c:v>4515000</c:v>
                </c:pt>
                <c:pt idx="2">
                  <c:v>3275000</c:v>
                </c:pt>
                <c:pt idx="3">
                  <c:v>3216133.3333333335</c:v>
                </c:pt>
                <c:pt idx="4">
                  <c:v>2995000</c:v>
                </c:pt>
                <c:pt idx="5">
                  <c:v>1512000</c:v>
                </c:pt>
                <c:pt idx="6">
                  <c:v>1350000</c:v>
                </c:pt>
                <c:pt idx="7">
                  <c:v>1144500</c:v>
                </c:pt>
                <c:pt idx="8">
                  <c:v>1025000</c:v>
                </c:pt>
                <c:pt idx="9">
                  <c:v>995992.30769230775</c:v>
                </c:pt>
                <c:pt idx="10">
                  <c:v>975887.85534591193</c:v>
                </c:pt>
                <c:pt idx="11">
                  <c:v>925000</c:v>
                </c:pt>
                <c:pt idx="12">
                  <c:v>897000</c:v>
                </c:pt>
                <c:pt idx="13">
                  <c:v>822986</c:v>
                </c:pt>
                <c:pt idx="14">
                  <c:v>799900</c:v>
                </c:pt>
                <c:pt idx="15">
                  <c:v>725000</c:v>
                </c:pt>
                <c:pt idx="16">
                  <c:v>719251.36007462686</c:v>
                </c:pt>
                <c:pt idx="17">
                  <c:v>638340.42168674699</c:v>
                </c:pt>
                <c:pt idx="18">
                  <c:v>628333.33333333337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99A-463A-9F3D-A3188495999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33402800"/>
        <c:axId val="533397040"/>
      </c:barChart>
      <c:catAx>
        <c:axId val="5334028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3397040"/>
        <c:crosses val="autoZero"/>
        <c:auto val="1"/>
        <c:lblAlgn val="ctr"/>
        <c:lblOffset val="100"/>
        <c:noMultiLvlLbl val="0"/>
      </c:catAx>
      <c:valAx>
        <c:axId val="5333970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3402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Bunsly/HomeHarvest" TargetMode="External"/><Relationship Id="rId1" Type="http://schemas.openxmlformats.org/officeDocument/2006/relationships/hyperlink" Target="https://www.bunsly.com/demo/homeharvest" TargetMode="Externa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hyperlink" Target="https://github.com/Bunsly/HomeHarvest" TargetMode="External"/><Relationship Id="rId5" Type="http://schemas.openxmlformats.org/officeDocument/2006/relationships/hyperlink" Target="https://www.bunsly.com/demo/homeharvest" TargetMode="External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841C3E-D667-4FE2-8FDB-48B217D538B0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216B8A5-8A80-44EC-9C20-20F58236B67C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Goal:</a:t>
          </a:r>
        </a:p>
      </dgm:t>
    </dgm:pt>
    <dgm:pt modelId="{A0B8680F-48FB-4520-8769-E336586D3836}" type="parTrans" cxnId="{BBC447CD-6ACF-4482-8796-F774D80EE405}">
      <dgm:prSet/>
      <dgm:spPr/>
      <dgm:t>
        <a:bodyPr/>
        <a:lstStyle/>
        <a:p>
          <a:endParaRPr lang="en-US"/>
        </a:p>
      </dgm:t>
    </dgm:pt>
    <dgm:pt modelId="{997173E7-B467-4CCD-BD7F-ED0FFB80D35A}" type="sibTrans" cxnId="{BBC447CD-6ACF-4482-8796-F774D80EE405}">
      <dgm:prSet/>
      <dgm:spPr/>
      <dgm:t>
        <a:bodyPr/>
        <a:lstStyle/>
        <a:p>
          <a:endParaRPr lang="en-US"/>
        </a:p>
      </dgm:t>
    </dgm:pt>
    <dgm:pt modelId="{1A6DAB35-EDD3-4B21-B15B-DF4C637709A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To automate the price prediction of real estate across USA</a:t>
          </a:r>
        </a:p>
      </dgm:t>
    </dgm:pt>
    <dgm:pt modelId="{4F69D102-1930-424F-BA76-A0A88669407C}" type="parTrans" cxnId="{2D7D9EA2-3BAA-4838-9756-1741C7E3596F}">
      <dgm:prSet/>
      <dgm:spPr/>
      <dgm:t>
        <a:bodyPr/>
        <a:lstStyle/>
        <a:p>
          <a:endParaRPr lang="en-US"/>
        </a:p>
      </dgm:t>
    </dgm:pt>
    <dgm:pt modelId="{EFE011DD-2E4D-4B98-A3F9-E5AB28D1B147}" type="sibTrans" cxnId="{2D7D9EA2-3BAA-4838-9756-1741C7E3596F}">
      <dgm:prSet/>
      <dgm:spPr/>
      <dgm:t>
        <a:bodyPr/>
        <a:lstStyle/>
        <a:p>
          <a:endParaRPr lang="en-US"/>
        </a:p>
      </dgm:t>
    </dgm:pt>
    <dgm:pt modelId="{AC2BB045-C521-4E75-86C5-309AD6905EE8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Reference: </a:t>
          </a:r>
        </a:p>
      </dgm:t>
    </dgm:pt>
    <dgm:pt modelId="{EC44EE2F-4445-4A0A-8BFD-C02306950E15}" type="parTrans" cxnId="{287ACB58-41A0-41C0-A267-B646594E105D}">
      <dgm:prSet/>
      <dgm:spPr/>
      <dgm:t>
        <a:bodyPr/>
        <a:lstStyle/>
        <a:p>
          <a:endParaRPr lang="en-US"/>
        </a:p>
      </dgm:t>
    </dgm:pt>
    <dgm:pt modelId="{8662FCCC-B5AB-47FD-BF41-3C24FDE1ABF2}" type="sibTrans" cxnId="{287ACB58-41A0-41C0-A267-B646594E105D}">
      <dgm:prSet/>
      <dgm:spPr/>
      <dgm:t>
        <a:bodyPr/>
        <a:lstStyle/>
        <a:p>
          <a:endParaRPr lang="en-US"/>
        </a:p>
      </dgm:t>
    </dgm:pt>
    <dgm:pt modelId="{12B27B55-4597-4FA5-835B-830D47CA36F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Website link </a:t>
          </a:r>
          <a:r>
            <a:rPr lang="en-US">
              <a:hlinkClick xmlns:r="http://schemas.openxmlformats.org/officeDocument/2006/relationships" r:id="rId1"/>
            </a:rPr>
            <a:t>https://www.bunsly.com/demo/homeharvest</a:t>
          </a:r>
          <a:endParaRPr lang="en-US"/>
        </a:p>
      </dgm:t>
    </dgm:pt>
    <dgm:pt modelId="{0182A960-B4C6-48A8-84F3-A50871892B4B}" type="parTrans" cxnId="{8A9E7EDC-DDB8-46A2-897C-E43162E2E642}">
      <dgm:prSet/>
      <dgm:spPr/>
      <dgm:t>
        <a:bodyPr/>
        <a:lstStyle/>
        <a:p>
          <a:endParaRPr lang="en-US"/>
        </a:p>
      </dgm:t>
    </dgm:pt>
    <dgm:pt modelId="{64076705-C158-48C3-B866-BB473BF64F57}" type="sibTrans" cxnId="{8A9E7EDC-DDB8-46A2-897C-E43162E2E642}">
      <dgm:prSet/>
      <dgm:spPr/>
      <dgm:t>
        <a:bodyPr/>
        <a:lstStyle/>
        <a:p>
          <a:endParaRPr lang="en-US"/>
        </a:p>
      </dgm:t>
    </dgm:pt>
    <dgm:pt modelId="{3F319EB9-9ED6-4B0A-A888-F0B25D63502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Git repo: </a:t>
          </a:r>
          <a:r>
            <a:rPr lang="en-US">
              <a:hlinkClick xmlns:r="http://schemas.openxmlformats.org/officeDocument/2006/relationships" r:id="rId2"/>
            </a:rPr>
            <a:t>https://github.com/Bunsly/HomeHarvest</a:t>
          </a:r>
          <a:endParaRPr lang="en-US"/>
        </a:p>
      </dgm:t>
    </dgm:pt>
    <dgm:pt modelId="{F933A550-3D33-400A-ADAB-30B0CB00520D}" type="parTrans" cxnId="{EF4EDB87-230C-48BC-8CE6-C539882517F8}">
      <dgm:prSet/>
      <dgm:spPr/>
      <dgm:t>
        <a:bodyPr/>
        <a:lstStyle/>
        <a:p>
          <a:endParaRPr lang="en-US"/>
        </a:p>
      </dgm:t>
    </dgm:pt>
    <dgm:pt modelId="{D3D780E1-D788-4D04-BB9C-13B08D9EB008}" type="sibTrans" cxnId="{EF4EDB87-230C-48BC-8CE6-C539882517F8}">
      <dgm:prSet/>
      <dgm:spPr/>
      <dgm:t>
        <a:bodyPr/>
        <a:lstStyle/>
        <a:p>
          <a:endParaRPr lang="en-US"/>
        </a:p>
      </dgm:t>
    </dgm:pt>
    <dgm:pt modelId="{194E103F-4301-4D89-84F6-8410DA82A51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Python library: homeharvest</a:t>
          </a:r>
        </a:p>
      </dgm:t>
    </dgm:pt>
    <dgm:pt modelId="{5AAC9656-3028-44F1-8CAC-83CAF649952A}" type="parTrans" cxnId="{DA3E249A-A049-439D-83B2-F9039E756DE0}">
      <dgm:prSet/>
      <dgm:spPr/>
      <dgm:t>
        <a:bodyPr/>
        <a:lstStyle/>
        <a:p>
          <a:endParaRPr lang="en-US"/>
        </a:p>
      </dgm:t>
    </dgm:pt>
    <dgm:pt modelId="{DA42804E-0D9E-4AFD-8954-07C79BF1FD06}" type="sibTrans" cxnId="{DA3E249A-A049-439D-83B2-F9039E756DE0}">
      <dgm:prSet/>
      <dgm:spPr/>
      <dgm:t>
        <a:bodyPr/>
        <a:lstStyle/>
        <a:p>
          <a:endParaRPr lang="en-US"/>
        </a:p>
      </dgm:t>
    </dgm:pt>
    <dgm:pt modelId="{FB13432E-4F27-4401-A35C-9CD10644A801}" type="pres">
      <dgm:prSet presAssocID="{48841C3E-D667-4FE2-8FDB-48B217D538B0}" presName="root" presStyleCnt="0">
        <dgm:presLayoutVars>
          <dgm:dir/>
          <dgm:resizeHandles val="exact"/>
        </dgm:presLayoutVars>
      </dgm:prSet>
      <dgm:spPr/>
    </dgm:pt>
    <dgm:pt modelId="{20691C02-6A96-445A-99F6-C820BB2D14B1}" type="pres">
      <dgm:prSet presAssocID="{5216B8A5-8A80-44EC-9C20-20F58236B67C}" presName="compNode" presStyleCnt="0"/>
      <dgm:spPr/>
    </dgm:pt>
    <dgm:pt modelId="{21868E66-AA3C-4FAC-9E5E-4D405A09CA5F}" type="pres">
      <dgm:prSet presAssocID="{5216B8A5-8A80-44EC-9C20-20F58236B67C}" presName="iconRect" presStyleLbl="node1" presStyleIdx="0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A3BE6CEE-66E8-4178-8DD4-6DDA028A59B7}" type="pres">
      <dgm:prSet presAssocID="{5216B8A5-8A80-44EC-9C20-20F58236B67C}" presName="iconSpace" presStyleCnt="0"/>
      <dgm:spPr/>
    </dgm:pt>
    <dgm:pt modelId="{F560B893-12C5-4E86-AC61-F5FD33DC4C8F}" type="pres">
      <dgm:prSet presAssocID="{5216B8A5-8A80-44EC-9C20-20F58236B67C}" presName="parTx" presStyleLbl="revTx" presStyleIdx="0" presStyleCnt="4">
        <dgm:presLayoutVars>
          <dgm:chMax val="0"/>
          <dgm:chPref val="0"/>
        </dgm:presLayoutVars>
      </dgm:prSet>
      <dgm:spPr/>
    </dgm:pt>
    <dgm:pt modelId="{315C2615-EC90-4736-B9DC-66E46FBBD7B7}" type="pres">
      <dgm:prSet presAssocID="{5216B8A5-8A80-44EC-9C20-20F58236B67C}" presName="txSpace" presStyleCnt="0"/>
      <dgm:spPr/>
    </dgm:pt>
    <dgm:pt modelId="{8C5B0A8E-EAEB-4989-B2A8-EBDCA6E45C61}" type="pres">
      <dgm:prSet presAssocID="{5216B8A5-8A80-44EC-9C20-20F58236B67C}" presName="desTx" presStyleLbl="revTx" presStyleIdx="1" presStyleCnt="4">
        <dgm:presLayoutVars/>
      </dgm:prSet>
      <dgm:spPr/>
    </dgm:pt>
    <dgm:pt modelId="{9D205E7B-6D8B-4AC0-A361-0D82BC3205BA}" type="pres">
      <dgm:prSet presAssocID="{997173E7-B467-4CCD-BD7F-ED0FFB80D35A}" presName="sibTrans" presStyleCnt="0"/>
      <dgm:spPr/>
    </dgm:pt>
    <dgm:pt modelId="{D6CEAB3D-5254-423C-BAEB-E562B0EC7313}" type="pres">
      <dgm:prSet presAssocID="{AC2BB045-C521-4E75-86C5-309AD6905EE8}" presName="compNode" presStyleCnt="0"/>
      <dgm:spPr/>
    </dgm:pt>
    <dgm:pt modelId="{3581A7DB-C414-48F4-AC4D-ED3455A2D3BA}" type="pres">
      <dgm:prSet presAssocID="{AC2BB045-C521-4E75-86C5-309AD6905EE8}" presName="iconRect" presStyleLbl="node1" presStyleIdx="1" presStyleCnt="2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nk"/>
        </a:ext>
      </dgm:extLst>
    </dgm:pt>
    <dgm:pt modelId="{A71EF47C-75F5-45F0-932B-A705DB77417D}" type="pres">
      <dgm:prSet presAssocID="{AC2BB045-C521-4E75-86C5-309AD6905EE8}" presName="iconSpace" presStyleCnt="0"/>
      <dgm:spPr/>
    </dgm:pt>
    <dgm:pt modelId="{53B101D2-946D-49D3-84D7-466B1272D6BA}" type="pres">
      <dgm:prSet presAssocID="{AC2BB045-C521-4E75-86C5-309AD6905EE8}" presName="parTx" presStyleLbl="revTx" presStyleIdx="2" presStyleCnt="4">
        <dgm:presLayoutVars>
          <dgm:chMax val="0"/>
          <dgm:chPref val="0"/>
        </dgm:presLayoutVars>
      </dgm:prSet>
      <dgm:spPr/>
    </dgm:pt>
    <dgm:pt modelId="{355C9E9F-65F5-4001-9614-9A42F3949273}" type="pres">
      <dgm:prSet presAssocID="{AC2BB045-C521-4E75-86C5-309AD6905EE8}" presName="txSpace" presStyleCnt="0"/>
      <dgm:spPr/>
    </dgm:pt>
    <dgm:pt modelId="{1C08CCD0-7540-47A5-B7DB-2E9F4FE4380D}" type="pres">
      <dgm:prSet presAssocID="{AC2BB045-C521-4E75-86C5-309AD6905EE8}" presName="desTx" presStyleLbl="revTx" presStyleIdx="3" presStyleCnt="4">
        <dgm:presLayoutVars/>
      </dgm:prSet>
      <dgm:spPr/>
    </dgm:pt>
  </dgm:ptLst>
  <dgm:cxnLst>
    <dgm:cxn modelId="{C9A2A801-0B35-4FA8-988B-0AB7B240C043}" type="presOf" srcId="{AC2BB045-C521-4E75-86C5-309AD6905EE8}" destId="{53B101D2-946D-49D3-84D7-466B1272D6BA}" srcOrd="0" destOrd="0" presId="urn:microsoft.com/office/officeart/2018/5/layout/CenteredIconLabelDescriptionList"/>
    <dgm:cxn modelId="{36BB0119-359F-417C-AB4E-9A601E74D433}" type="presOf" srcId="{12B27B55-4597-4FA5-835B-830D47CA36FB}" destId="{1C08CCD0-7540-47A5-B7DB-2E9F4FE4380D}" srcOrd="0" destOrd="0" presId="urn:microsoft.com/office/officeart/2018/5/layout/CenteredIconLabelDescriptionList"/>
    <dgm:cxn modelId="{1F68BB5D-29BB-4456-B351-EC296671AE23}" type="presOf" srcId="{1A6DAB35-EDD3-4B21-B15B-DF4C637709AB}" destId="{8C5B0A8E-EAEB-4989-B2A8-EBDCA6E45C61}" srcOrd="0" destOrd="0" presId="urn:microsoft.com/office/officeart/2018/5/layout/CenteredIconLabelDescriptionList"/>
    <dgm:cxn modelId="{287ACB58-41A0-41C0-A267-B646594E105D}" srcId="{48841C3E-D667-4FE2-8FDB-48B217D538B0}" destId="{AC2BB045-C521-4E75-86C5-309AD6905EE8}" srcOrd="1" destOrd="0" parTransId="{EC44EE2F-4445-4A0A-8BFD-C02306950E15}" sibTransId="{8662FCCC-B5AB-47FD-BF41-3C24FDE1ABF2}"/>
    <dgm:cxn modelId="{EF4EDB87-230C-48BC-8CE6-C539882517F8}" srcId="{AC2BB045-C521-4E75-86C5-309AD6905EE8}" destId="{3F319EB9-9ED6-4B0A-A888-F0B25D63502C}" srcOrd="1" destOrd="0" parTransId="{F933A550-3D33-400A-ADAB-30B0CB00520D}" sibTransId="{D3D780E1-D788-4D04-BB9C-13B08D9EB008}"/>
    <dgm:cxn modelId="{DA3E249A-A049-439D-83B2-F9039E756DE0}" srcId="{AC2BB045-C521-4E75-86C5-309AD6905EE8}" destId="{194E103F-4301-4D89-84F6-8410DA82A51D}" srcOrd="2" destOrd="0" parTransId="{5AAC9656-3028-44F1-8CAC-83CAF649952A}" sibTransId="{DA42804E-0D9E-4AFD-8954-07C79BF1FD06}"/>
    <dgm:cxn modelId="{2D7D9EA2-3BAA-4838-9756-1741C7E3596F}" srcId="{5216B8A5-8A80-44EC-9C20-20F58236B67C}" destId="{1A6DAB35-EDD3-4B21-B15B-DF4C637709AB}" srcOrd="0" destOrd="0" parTransId="{4F69D102-1930-424F-BA76-A0A88669407C}" sibTransId="{EFE011DD-2E4D-4B98-A3F9-E5AB28D1B147}"/>
    <dgm:cxn modelId="{5BEFDEB3-824C-4E14-970B-68B79E4E5FCD}" type="presOf" srcId="{5216B8A5-8A80-44EC-9C20-20F58236B67C}" destId="{F560B893-12C5-4E86-AC61-F5FD33DC4C8F}" srcOrd="0" destOrd="0" presId="urn:microsoft.com/office/officeart/2018/5/layout/CenteredIconLabelDescriptionList"/>
    <dgm:cxn modelId="{6FD5A1BB-1AD4-474E-AEE9-61BC89DE38E5}" type="presOf" srcId="{3F319EB9-9ED6-4B0A-A888-F0B25D63502C}" destId="{1C08CCD0-7540-47A5-B7DB-2E9F4FE4380D}" srcOrd="0" destOrd="1" presId="urn:microsoft.com/office/officeart/2018/5/layout/CenteredIconLabelDescriptionList"/>
    <dgm:cxn modelId="{4F8CB9CC-ADA4-4AA9-823A-294409C66D20}" type="presOf" srcId="{194E103F-4301-4D89-84F6-8410DA82A51D}" destId="{1C08CCD0-7540-47A5-B7DB-2E9F4FE4380D}" srcOrd="0" destOrd="2" presId="urn:microsoft.com/office/officeart/2018/5/layout/CenteredIconLabelDescriptionList"/>
    <dgm:cxn modelId="{BBC447CD-6ACF-4482-8796-F774D80EE405}" srcId="{48841C3E-D667-4FE2-8FDB-48B217D538B0}" destId="{5216B8A5-8A80-44EC-9C20-20F58236B67C}" srcOrd="0" destOrd="0" parTransId="{A0B8680F-48FB-4520-8769-E336586D3836}" sibTransId="{997173E7-B467-4CCD-BD7F-ED0FFB80D35A}"/>
    <dgm:cxn modelId="{8A9E7EDC-DDB8-46A2-897C-E43162E2E642}" srcId="{AC2BB045-C521-4E75-86C5-309AD6905EE8}" destId="{12B27B55-4597-4FA5-835B-830D47CA36FB}" srcOrd="0" destOrd="0" parTransId="{0182A960-B4C6-48A8-84F3-A50871892B4B}" sibTransId="{64076705-C158-48C3-B866-BB473BF64F57}"/>
    <dgm:cxn modelId="{6D98AAF4-2EFC-4D38-A49D-27C17E351228}" type="presOf" srcId="{48841C3E-D667-4FE2-8FDB-48B217D538B0}" destId="{FB13432E-4F27-4401-A35C-9CD10644A801}" srcOrd="0" destOrd="0" presId="urn:microsoft.com/office/officeart/2018/5/layout/CenteredIconLabelDescriptionList"/>
    <dgm:cxn modelId="{6983D38E-81F6-4432-8962-82AD9A53E137}" type="presParOf" srcId="{FB13432E-4F27-4401-A35C-9CD10644A801}" destId="{20691C02-6A96-445A-99F6-C820BB2D14B1}" srcOrd="0" destOrd="0" presId="urn:microsoft.com/office/officeart/2018/5/layout/CenteredIconLabelDescriptionList"/>
    <dgm:cxn modelId="{9BF91519-5156-450E-8BF0-A726E13096D2}" type="presParOf" srcId="{20691C02-6A96-445A-99F6-C820BB2D14B1}" destId="{21868E66-AA3C-4FAC-9E5E-4D405A09CA5F}" srcOrd="0" destOrd="0" presId="urn:microsoft.com/office/officeart/2018/5/layout/CenteredIconLabelDescriptionList"/>
    <dgm:cxn modelId="{E7F6E0AE-BC6E-4DF0-AA1B-E6F1CE0A12FD}" type="presParOf" srcId="{20691C02-6A96-445A-99F6-C820BB2D14B1}" destId="{A3BE6CEE-66E8-4178-8DD4-6DDA028A59B7}" srcOrd="1" destOrd="0" presId="urn:microsoft.com/office/officeart/2018/5/layout/CenteredIconLabelDescriptionList"/>
    <dgm:cxn modelId="{18351669-9E6A-40BD-B569-0DCB033AEB44}" type="presParOf" srcId="{20691C02-6A96-445A-99F6-C820BB2D14B1}" destId="{F560B893-12C5-4E86-AC61-F5FD33DC4C8F}" srcOrd="2" destOrd="0" presId="urn:microsoft.com/office/officeart/2018/5/layout/CenteredIconLabelDescriptionList"/>
    <dgm:cxn modelId="{982EE3A8-B1C2-4C33-A01C-2BA95A39EF02}" type="presParOf" srcId="{20691C02-6A96-445A-99F6-C820BB2D14B1}" destId="{315C2615-EC90-4736-B9DC-66E46FBBD7B7}" srcOrd="3" destOrd="0" presId="urn:microsoft.com/office/officeart/2018/5/layout/CenteredIconLabelDescriptionList"/>
    <dgm:cxn modelId="{4DFD005F-2241-4671-8E56-D94BD9FFF08B}" type="presParOf" srcId="{20691C02-6A96-445A-99F6-C820BB2D14B1}" destId="{8C5B0A8E-EAEB-4989-B2A8-EBDCA6E45C61}" srcOrd="4" destOrd="0" presId="urn:microsoft.com/office/officeart/2018/5/layout/CenteredIconLabelDescriptionList"/>
    <dgm:cxn modelId="{FA858B20-F91A-4A9B-B691-6942E7759DD7}" type="presParOf" srcId="{FB13432E-4F27-4401-A35C-9CD10644A801}" destId="{9D205E7B-6D8B-4AC0-A361-0D82BC3205BA}" srcOrd="1" destOrd="0" presId="urn:microsoft.com/office/officeart/2018/5/layout/CenteredIconLabelDescriptionList"/>
    <dgm:cxn modelId="{8F42245A-DF25-494D-AD5B-BBCDF109742B}" type="presParOf" srcId="{FB13432E-4F27-4401-A35C-9CD10644A801}" destId="{D6CEAB3D-5254-423C-BAEB-E562B0EC7313}" srcOrd="2" destOrd="0" presId="urn:microsoft.com/office/officeart/2018/5/layout/CenteredIconLabelDescriptionList"/>
    <dgm:cxn modelId="{4171168F-7D4A-46BE-A127-4396C996DC6A}" type="presParOf" srcId="{D6CEAB3D-5254-423C-BAEB-E562B0EC7313}" destId="{3581A7DB-C414-48F4-AC4D-ED3455A2D3BA}" srcOrd="0" destOrd="0" presId="urn:microsoft.com/office/officeart/2018/5/layout/CenteredIconLabelDescriptionList"/>
    <dgm:cxn modelId="{5C5307B4-24F5-4046-BC3B-E6BA82C35E26}" type="presParOf" srcId="{D6CEAB3D-5254-423C-BAEB-E562B0EC7313}" destId="{A71EF47C-75F5-45F0-932B-A705DB77417D}" srcOrd="1" destOrd="0" presId="urn:microsoft.com/office/officeart/2018/5/layout/CenteredIconLabelDescriptionList"/>
    <dgm:cxn modelId="{D06CF131-CF93-4CC7-8371-4521621E0AF1}" type="presParOf" srcId="{D6CEAB3D-5254-423C-BAEB-E562B0EC7313}" destId="{53B101D2-946D-49D3-84D7-466B1272D6BA}" srcOrd="2" destOrd="0" presId="urn:microsoft.com/office/officeart/2018/5/layout/CenteredIconLabelDescriptionList"/>
    <dgm:cxn modelId="{10159A3B-2942-4702-89A1-E5B54E19ED3D}" type="presParOf" srcId="{D6CEAB3D-5254-423C-BAEB-E562B0EC7313}" destId="{355C9E9F-65F5-4001-9614-9A42F3949273}" srcOrd="3" destOrd="0" presId="urn:microsoft.com/office/officeart/2018/5/layout/CenteredIconLabelDescriptionList"/>
    <dgm:cxn modelId="{4748BCA9-11F6-4D0B-9E9F-C1C694A8A944}" type="presParOf" srcId="{D6CEAB3D-5254-423C-BAEB-E562B0EC7313}" destId="{1C08CCD0-7540-47A5-B7DB-2E9F4FE4380D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868E66-AA3C-4FAC-9E5E-4D405A09CA5F}">
      <dsp:nvSpPr>
        <dsp:cNvPr id="0" name=""/>
        <dsp:cNvSpPr/>
      </dsp:nvSpPr>
      <dsp:spPr>
        <a:xfrm>
          <a:off x="1963800" y="210797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60B893-12C5-4E86-AC61-F5FD33DC4C8F}">
      <dsp:nvSpPr>
        <dsp:cNvPr id="0" name=""/>
        <dsp:cNvSpPr/>
      </dsp:nvSpPr>
      <dsp:spPr>
        <a:xfrm>
          <a:off x="559800" y="1891776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/>
            <a:t>Goal:</a:t>
          </a:r>
        </a:p>
      </dsp:txBody>
      <dsp:txXfrm>
        <a:off x="559800" y="1891776"/>
        <a:ext cx="4320000" cy="648000"/>
      </dsp:txXfrm>
    </dsp:sp>
    <dsp:sp modelId="{8C5B0A8E-EAEB-4989-B2A8-EBDCA6E45C61}">
      <dsp:nvSpPr>
        <dsp:cNvPr id="0" name=""/>
        <dsp:cNvSpPr/>
      </dsp:nvSpPr>
      <dsp:spPr>
        <a:xfrm>
          <a:off x="559800" y="2618371"/>
          <a:ext cx="4320000" cy="15221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To automate the price prediction of real estate across USA</a:t>
          </a:r>
        </a:p>
      </dsp:txBody>
      <dsp:txXfrm>
        <a:off x="559800" y="2618371"/>
        <a:ext cx="4320000" cy="1522168"/>
      </dsp:txXfrm>
    </dsp:sp>
    <dsp:sp modelId="{3581A7DB-C414-48F4-AC4D-ED3455A2D3BA}">
      <dsp:nvSpPr>
        <dsp:cNvPr id="0" name=""/>
        <dsp:cNvSpPr/>
      </dsp:nvSpPr>
      <dsp:spPr>
        <a:xfrm>
          <a:off x="7039800" y="210797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B101D2-946D-49D3-84D7-466B1272D6BA}">
      <dsp:nvSpPr>
        <dsp:cNvPr id="0" name=""/>
        <dsp:cNvSpPr/>
      </dsp:nvSpPr>
      <dsp:spPr>
        <a:xfrm>
          <a:off x="5635800" y="1891776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/>
            <a:t>Reference: </a:t>
          </a:r>
        </a:p>
      </dsp:txBody>
      <dsp:txXfrm>
        <a:off x="5635800" y="1891776"/>
        <a:ext cx="4320000" cy="648000"/>
      </dsp:txXfrm>
    </dsp:sp>
    <dsp:sp modelId="{1C08CCD0-7540-47A5-B7DB-2E9F4FE4380D}">
      <dsp:nvSpPr>
        <dsp:cNvPr id="0" name=""/>
        <dsp:cNvSpPr/>
      </dsp:nvSpPr>
      <dsp:spPr>
        <a:xfrm>
          <a:off x="5635800" y="2618371"/>
          <a:ext cx="4320000" cy="15221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Website link </a:t>
          </a:r>
          <a:r>
            <a:rPr lang="en-US" sz="1700" kern="1200">
              <a:hlinkClick xmlns:r="http://schemas.openxmlformats.org/officeDocument/2006/relationships" r:id="rId5"/>
            </a:rPr>
            <a:t>https://www.bunsly.com/demo/homeharvest</a:t>
          </a:r>
          <a:endParaRPr lang="en-US" sz="1700" kern="120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Git repo: </a:t>
          </a:r>
          <a:r>
            <a:rPr lang="en-US" sz="1700" kern="1200">
              <a:hlinkClick xmlns:r="http://schemas.openxmlformats.org/officeDocument/2006/relationships" r:id="rId6"/>
            </a:rPr>
            <a:t>https://github.com/Bunsly/HomeHarvest</a:t>
          </a:r>
          <a:endParaRPr lang="en-US" sz="1700" kern="120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Python library: homeharvest</a:t>
          </a:r>
        </a:p>
      </dsp:txBody>
      <dsp:txXfrm>
        <a:off x="5635800" y="2618371"/>
        <a:ext cx="4320000" cy="15221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sv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11379-0300-80E8-3660-DF8F389A42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B778CD-96FF-60FB-4445-10FAB6AEE1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06D268-27B0-C8F5-45E3-EA6F59ED8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A7FD-FD78-4370-9B81-512B11889D90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EAF78-8F34-2769-7BE8-DB4BCF78D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AD5CA1-7F9C-B387-E6A8-483BFAF04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4EC3A-9756-4AE0-B674-9380DEF1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506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43268-DEEF-5331-7E63-D793521DB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37C8D9-9DBF-A11B-06D8-32877B18A4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4B4DC-2932-B4F8-7D07-7F12007FB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A7FD-FD78-4370-9B81-512B11889D90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958CA5-E194-9C42-545C-B1DB6F049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F7CAC3-D92D-7296-8A34-BD2AE5EF3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4EC3A-9756-4AE0-B674-9380DEF1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029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DE8957-E36E-71F4-4B9E-5E1AE9722A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A9C5C8-21AF-436F-A89D-E93A897361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D8A3C6-54B2-82E4-A882-4742F9508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A7FD-FD78-4370-9B81-512B11889D90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D89E0-1AEE-E156-7D23-12424AEB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D34B1A-055B-18E9-6F8E-8E1EA3926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4EC3A-9756-4AE0-B674-9380DEF1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427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E181E-574E-9904-472C-26ABE8633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6C36A-358B-8150-65F3-14BB3C39FB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1DFA3C-E425-AE56-C301-F1631FC19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A7FD-FD78-4370-9B81-512B11889D90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8D1E7-C52F-DD2B-C64A-F14B43A0C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C6DBD-415B-AC9F-3AE5-E53BA9C7D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4EC3A-9756-4AE0-B674-9380DEF1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329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B1BF9-3B51-5C95-B9FE-9766D14EF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B533E1-EDC0-ECF5-1C44-28D0EA5877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D9E72C-D99B-960E-8856-C099B125A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A7FD-FD78-4370-9B81-512B11889D90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1A9EFE-5732-2DC1-3234-6DC442EBB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34645-D3C6-B612-7A69-60E2F0736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4EC3A-9756-4AE0-B674-9380DEF1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069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C89F1-C480-40E9-C98A-768418C71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387F6-EDC3-3246-6692-CB3A00658A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81D76D-E5D9-367D-A04D-C59D01095A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B2D833-29C1-A279-808A-FB342B653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A7FD-FD78-4370-9B81-512B11889D90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09CC87-F1D8-5800-E90D-190CD167D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DBA384-5E6B-C834-9E65-C71D3BD87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4EC3A-9756-4AE0-B674-9380DEF1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667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01CFE-0812-1A52-7458-C148D71CF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A0701D-EC25-AFA8-F6DE-C20431F708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48FD44-5CC3-2907-6F02-7FD58EBD42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BE36F5-A8EA-61D0-28CD-BF38562AF4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861B69-ABCD-A9A0-9C24-A1BCF07CD0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2DCFEA-A095-BDE1-2F81-C864D6334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A7FD-FD78-4370-9B81-512B11889D90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C37A7B-3F12-B0DD-6CB8-ECD5786AE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D59B10-F9F4-3DE3-2288-08964E381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4EC3A-9756-4AE0-B674-9380DEF1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07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F4DBC-7161-FA7C-AC9E-F3EE1E40C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3A8441-6119-9BDD-72FF-43850661B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A7FD-FD78-4370-9B81-512B11889D90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444673-7BB6-C937-04DD-0D624C8E8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C6920E-6EF2-414E-B8DA-BB81463AA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4EC3A-9756-4AE0-B674-9380DEF1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076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988E15-E103-094C-580D-D0049A628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A7FD-FD78-4370-9B81-512B11889D90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1FA3AB-6EBB-A0EE-3A08-3B3D52997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0586B7-20A1-5DB1-FCB5-DDE800F4A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4EC3A-9756-4AE0-B674-9380DEF1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518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3A664-EFA3-6BD4-CD24-13714E7C3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F79C8-189C-C60D-81C4-463F2BB6D0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9F5240-782C-7E12-542B-7CE601C93A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F2E88C-68F9-D196-E3E0-FA41D95DE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A7FD-FD78-4370-9B81-512B11889D90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25F200-10B7-C4BC-83B7-FCE7A26A0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4FE85-603A-D50D-FB8A-826CF5A05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4EC3A-9756-4AE0-B674-9380DEF1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916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8BFBA-BAAA-246C-37CD-5E88D8391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5E7578-42B2-DF87-0322-1C8A6D1B13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6C87AF-380B-032C-F093-F8034042C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4D9915-2C8F-BD28-9B12-DC74CEF17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A7FD-FD78-4370-9B81-512B11889D90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388F30-6A40-518E-D4AC-1E846C9C6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9BBDDF-AEB1-E7DC-BC1D-0DA83A70A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4EC3A-9756-4AE0-B674-9380DEF1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494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9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LineDrawing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3D53FE-5DDC-AC1B-8EFA-4892B6AD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776BC-C2C7-BA62-4347-EDD50CA16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DC381B-E704-FEBB-1037-88EFC0A83F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9CA7FD-FD78-4370-9B81-512B11889D90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13454-17BB-7F1B-925E-3F7AE7DA9D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D4CD6-1C87-D041-6703-354C8F5A41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A4EC3A-9756-4AE0-B674-9380DEF1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647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midsection of a person holding a miniature house">
            <a:extLst>
              <a:ext uri="{FF2B5EF4-FFF2-40B4-BE49-F238E27FC236}">
                <a16:creationId xmlns:a16="http://schemas.microsoft.com/office/drawing/2014/main" id="{AFEC1FA4-731F-76D2-E97C-B3E7195929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9383" b="133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7C0F56-6AAE-A85E-ED29-32261FDAB6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Realtime Estate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E44D3E-7698-C039-2298-940156A70E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sz="1100">
                <a:solidFill>
                  <a:srgbClr val="FFFFFF"/>
                </a:solidFill>
              </a:rPr>
              <a:t>Tanmay  Vinod Itkelwar</a:t>
            </a:r>
          </a:p>
          <a:p>
            <a:r>
              <a:rPr lang="en-US" sz="1100">
                <a:solidFill>
                  <a:srgbClr val="FFFFFF"/>
                </a:solidFill>
              </a:rPr>
              <a:t>txi220001</a:t>
            </a:r>
          </a:p>
          <a:p>
            <a:r>
              <a:rPr lang="en-US" sz="1100">
                <a:solidFill>
                  <a:srgbClr val="FFFFFF"/>
                </a:solidFill>
              </a:rPr>
              <a:t>BUAN 6340.001</a:t>
            </a:r>
          </a:p>
          <a:p>
            <a:r>
              <a:rPr lang="en-US" sz="1100">
                <a:solidFill>
                  <a:srgbClr val="FFFFFF"/>
                </a:solidFill>
              </a:rPr>
              <a:t> Programming for Data Science</a:t>
            </a:r>
          </a:p>
          <a:p>
            <a:endParaRPr lang="en-US" sz="11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7411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0EED11-7892-C542-A8D0-C6482DEFB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Future work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F7420B-C4E4-6435-CACC-027F8AC4C757}"/>
              </a:ext>
            </a:extLst>
          </p:cNvPr>
          <p:cNvSpPr txBox="1"/>
          <p:nvPr/>
        </p:nvSpPr>
        <p:spPr>
          <a:xfrm>
            <a:off x="765046" y="1924820"/>
            <a:ext cx="7528561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USA level analysis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Time series model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Predicting high values assets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Prediction of good properties to invest</a:t>
            </a:r>
          </a:p>
        </p:txBody>
      </p:sp>
    </p:spTree>
    <p:extLst>
      <p:ext uri="{BB962C8B-B14F-4D97-AF65-F5344CB8AC3E}">
        <p14:creationId xmlns:p14="http://schemas.microsoft.com/office/powerpoint/2010/main" val="3308729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4751229-0244-4FBB-BED1-407467F4C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0EED11-7892-C542-A8D0-C6482DEFB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7101" y="735283"/>
            <a:ext cx="4978399" cy="31650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Thankyou</a:t>
            </a:r>
          </a:p>
        </p:txBody>
      </p:sp>
      <p:pic>
        <p:nvPicPr>
          <p:cNvPr id="23" name="Graphic 22" descr="Lollipop">
            <a:extLst>
              <a:ext uri="{FF2B5EF4-FFF2-40B4-BE49-F238E27FC236}">
                <a16:creationId xmlns:a16="http://schemas.microsoft.com/office/drawing/2014/main" id="{A9BD10B8-FFA7-D8CF-D649-894C40D6D8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7549" y="2776619"/>
            <a:ext cx="1289051" cy="1289051"/>
          </a:xfrm>
          <a:prstGeom prst="rect">
            <a:avLst/>
          </a:prstGeom>
        </p:spPr>
      </p:pic>
      <p:pic>
        <p:nvPicPr>
          <p:cNvPr id="25" name="Graphic 24" descr="Lollipop">
            <a:extLst>
              <a:ext uri="{FF2B5EF4-FFF2-40B4-BE49-F238E27FC236}">
                <a16:creationId xmlns:a16="http://schemas.microsoft.com/office/drawing/2014/main" id="{9C802B8D-ED30-4D8A-860C-62681D6E71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07815" y="716407"/>
            <a:ext cx="5411343" cy="5411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29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0EED11-7892-C542-A8D0-C6482DEFB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Introduction</a:t>
            </a:r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D839620C-8E94-DACC-A310-D5EA4A5B0A0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41999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0EED11-7892-C542-A8D0-C6482DEFB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Getting Data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103149A-9ADE-20B1-5E9F-E7C89FEF041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574F51-B805-63A8-CCA4-1862C394B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380" y="1984442"/>
            <a:ext cx="6492897" cy="3603557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DBF5683-F999-6E24-32BF-9798963AC8CA}"/>
              </a:ext>
            </a:extLst>
          </p:cNvPr>
          <p:cNvSpPr txBox="1">
            <a:spLocks/>
          </p:cNvSpPr>
          <p:nvPr/>
        </p:nvSpPr>
        <p:spPr>
          <a:xfrm>
            <a:off x="7131094" y="2063351"/>
            <a:ext cx="3579239" cy="238164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Parameters needed:</a:t>
            </a:r>
          </a:p>
          <a:p>
            <a:pPr lvl="1"/>
            <a:r>
              <a:rPr lang="en-US" dirty="0"/>
              <a:t>Radius</a:t>
            </a:r>
          </a:p>
          <a:p>
            <a:pPr lvl="1"/>
            <a:r>
              <a:rPr lang="en-US" dirty="0"/>
              <a:t>Time</a:t>
            </a:r>
          </a:p>
          <a:p>
            <a:pPr lvl="1"/>
            <a:r>
              <a:rPr lang="en-US" dirty="0"/>
              <a:t>Location</a:t>
            </a:r>
          </a:p>
          <a:p>
            <a:pPr lvl="1"/>
            <a:r>
              <a:rPr lang="en-US" dirty="0"/>
              <a:t>Listing Type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58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0EED11-7892-C542-A8D0-C6482DEFB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Variable Selection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103149A-9ADE-20B1-5E9F-E7C89FEF041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DBF5683-F999-6E24-32BF-9798963AC8CA}"/>
              </a:ext>
            </a:extLst>
          </p:cNvPr>
          <p:cNvSpPr txBox="1">
            <a:spLocks/>
          </p:cNvSpPr>
          <p:nvPr/>
        </p:nvSpPr>
        <p:spPr>
          <a:xfrm>
            <a:off x="5894962" y="1984443"/>
            <a:ext cx="5458838" cy="4192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32CE6B-35FA-60E1-195D-71E5F5686556}"/>
              </a:ext>
            </a:extLst>
          </p:cNvPr>
          <p:cNvSpPr txBox="1"/>
          <p:nvPr/>
        </p:nvSpPr>
        <p:spPr>
          <a:xfrm>
            <a:off x="3777601" y="1817072"/>
            <a:ext cx="4351256" cy="46166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Dependent  Variable : </a:t>
            </a:r>
            <a:r>
              <a:rPr lang="en-US" sz="2400" dirty="0" err="1"/>
              <a:t>List_price</a:t>
            </a:r>
            <a:endParaRPr 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8A5983-4E71-0A70-258C-1C6ACA9CC3FB}"/>
              </a:ext>
            </a:extLst>
          </p:cNvPr>
          <p:cNvSpPr txBox="1"/>
          <p:nvPr/>
        </p:nvSpPr>
        <p:spPr>
          <a:xfrm>
            <a:off x="2928922" y="3219707"/>
            <a:ext cx="6094476" cy="353943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Style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Beds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Half_baths</a:t>
            </a: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Sqft</a:t>
            </a: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Year_built</a:t>
            </a: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Nearby_schools</a:t>
            </a: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Parking_garage</a:t>
            </a: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65667F3-BA4B-FA4C-6661-0CA4765A11B3}"/>
              </a:ext>
            </a:extLst>
          </p:cNvPr>
          <p:cNvSpPr txBox="1"/>
          <p:nvPr/>
        </p:nvSpPr>
        <p:spPr>
          <a:xfrm>
            <a:off x="6215841" y="3142044"/>
            <a:ext cx="6094476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Days_on_mls</a:t>
            </a: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Lot_sqft</a:t>
            </a: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Price_per_sqft</a:t>
            </a: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Stories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Hoa_fee</a:t>
            </a:r>
            <a:endParaRPr lang="en-US" sz="2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E30EB5B-2FFA-E121-9D3F-5EA583F2FD75}"/>
              </a:ext>
            </a:extLst>
          </p:cNvPr>
          <p:cNvSpPr txBox="1"/>
          <p:nvPr/>
        </p:nvSpPr>
        <p:spPr>
          <a:xfrm>
            <a:off x="4236216" y="2579993"/>
            <a:ext cx="3482877" cy="5232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800" dirty="0"/>
              <a:t>Independent</a:t>
            </a:r>
            <a:r>
              <a:rPr lang="en-US" sz="2400" dirty="0"/>
              <a:t> </a:t>
            </a:r>
            <a:r>
              <a:rPr lang="en-US" sz="2800" dirty="0"/>
              <a:t>Variable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26213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0EED11-7892-C542-A8D0-C6482DEFB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Data cleaning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FB88F0-21BE-02B5-CFFA-315E93DDE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477" y="1829852"/>
            <a:ext cx="5691568" cy="314710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A85CF66-B8E5-0530-6C3C-FE2761916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3608" y="1924820"/>
            <a:ext cx="5691568" cy="3139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851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0EED11-7892-C542-A8D0-C6482DEFB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Correlation Analysis</a:t>
            </a:r>
          </a:p>
        </p:txBody>
      </p:sp>
      <p:pic>
        <p:nvPicPr>
          <p:cNvPr id="3" name="Content Placeholder 8">
            <a:extLst>
              <a:ext uri="{FF2B5EF4-FFF2-40B4-BE49-F238E27FC236}">
                <a16:creationId xmlns:a16="http://schemas.microsoft.com/office/drawing/2014/main" id="{6D499463-C2BC-A8DE-3DC5-AA85E0060D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28539" y="975818"/>
            <a:ext cx="5743341" cy="596327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142997-D4F0-7D7A-C3DB-91B5A5329D46}"/>
              </a:ext>
            </a:extLst>
          </p:cNvPr>
          <p:cNvSpPr txBox="1"/>
          <p:nvPr/>
        </p:nvSpPr>
        <p:spPr>
          <a:xfrm>
            <a:off x="834390" y="2066419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DA6277EA-D5D6-1773-9595-71903B1B32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4343580"/>
              </p:ext>
            </p:extLst>
          </p:nvPr>
        </p:nvGraphicFramePr>
        <p:xfrm>
          <a:off x="1390650" y="2251085"/>
          <a:ext cx="3136900" cy="2971800"/>
        </p:xfrm>
        <a:graphic>
          <a:graphicData uri="http://schemas.openxmlformats.org/drawingml/2006/table">
            <a:tbl>
              <a:tblPr/>
              <a:tblGrid>
                <a:gridCol w="673100">
                  <a:extLst>
                    <a:ext uri="{9D8B030D-6E8A-4147-A177-3AD203B41FA5}">
                      <a16:colId xmlns:a16="http://schemas.microsoft.com/office/drawing/2014/main" val="1309594388"/>
                    </a:ext>
                  </a:extLst>
                </a:gridCol>
                <a:gridCol w="1460500">
                  <a:extLst>
                    <a:ext uri="{9D8B030D-6E8A-4147-A177-3AD203B41FA5}">
                      <a16:colId xmlns:a16="http://schemas.microsoft.com/office/drawing/2014/main" val="272563872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1899730265"/>
                    </a:ext>
                  </a:extLst>
                </a:gridCol>
              </a:tblGrid>
              <a:tr h="29718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7C7AC"/>
                          </a:highlight>
                          <a:latin typeface="Aptos Narrow" panose="020B0004020202020204" pitchFamily="34" charset="0"/>
                        </a:rPr>
                        <a:t>SR. no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7A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7C7AC"/>
                          </a:highlight>
                          <a:latin typeface="Aptos" panose="020B0004020202020204" pitchFamily="34" charset="0"/>
                        </a:rPr>
                        <a:t>Feature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7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7C7AC"/>
                          </a:highlight>
                          <a:latin typeface="Aptos Narrow" panose="020B0004020202020204" pitchFamily="34" charset="0"/>
                        </a:rPr>
                        <a:t>VIF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7A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526324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beds_2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2.665144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8405517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beds_3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4.595639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1593571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beds_above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5.605618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2545354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half_baths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2.558123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3019438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stories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1.460446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5528394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parking_garage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4.495801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6010463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house_age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3.17623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999329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sqft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4.091195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8457016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num_schools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6.453327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47139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328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0EED11-7892-C542-A8D0-C6482DEFB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Regression Output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6BB5C-B071-5DEE-597D-A219101AAC0D}"/>
              </a:ext>
            </a:extLst>
          </p:cNvPr>
          <p:cNvSpPr txBox="1"/>
          <p:nvPr/>
        </p:nvSpPr>
        <p:spPr>
          <a:xfrm>
            <a:off x="667513" y="2231136"/>
            <a:ext cx="5888736" cy="2862322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the house has  2 Bedrooms, the price Increases by </a:t>
            </a:r>
            <a:r>
              <a:rPr lang="en-US" b="1" dirty="0"/>
              <a:t>35%.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the house has  3 Bedrooms, the price Increases by </a:t>
            </a:r>
            <a:r>
              <a:rPr lang="en-US" b="1" dirty="0"/>
              <a:t>51%.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 additional increase of 100 square feet increases the house price by </a:t>
            </a:r>
            <a:r>
              <a:rPr lang="en-US" b="1" dirty="0"/>
              <a:t>2%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2FD7DD-3A6E-4266-DC04-949F50CE5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2035" y="1354236"/>
            <a:ext cx="4553585" cy="538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084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0EED11-7892-C542-A8D0-C6482DEFB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Interpretation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AC94BC8-AE0C-410E-6F8C-44BC8F60B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5807" y="3175000"/>
            <a:ext cx="3966125" cy="1576446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/>
              <a:t>Log Price: 13.4806</a:t>
            </a:r>
          </a:p>
          <a:p>
            <a:endParaRPr lang="en-US" dirty="0"/>
          </a:p>
          <a:p>
            <a:r>
              <a:rPr lang="en-US" dirty="0"/>
              <a:t>Price: $ 715,402.0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92B9B7-24F7-8E07-051D-1FE33F813CEF}"/>
              </a:ext>
            </a:extLst>
          </p:cNvPr>
          <p:cNvSpPr txBox="1"/>
          <p:nvPr/>
        </p:nvSpPr>
        <p:spPr>
          <a:xfrm>
            <a:off x="1161285" y="2053037"/>
            <a:ext cx="3660648" cy="4094904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schemeClr val="tx1"/>
                </a:solidFill>
              </a:rPr>
              <a:t>For my House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beds = 3 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 err="1"/>
              <a:t>half_baths</a:t>
            </a:r>
            <a:r>
              <a:rPr lang="en-US" sz="2800" dirty="0"/>
              <a:t> = 3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stories = 2 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 err="1"/>
              <a:t>parking_garage</a:t>
            </a:r>
            <a:r>
              <a:rPr lang="en-US" sz="2800" dirty="0"/>
              <a:t> = 2 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 err="1"/>
              <a:t>house_age</a:t>
            </a:r>
            <a:r>
              <a:rPr lang="en-US" sz="2800" dirty="0"/>
              <a:t> = 5 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 err="1"/>
              <a:t>sqft</a:t>
            </a:r>
            <a:r>
              <a:rPr lang="en-US" sz="2800" dirty="0"/>
              <a:t> = 1900 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 err="1"/>
              <a:t>num_schools</a:t>
            </a:r>
            <a:r>
              <a:rPr lang="en-US" sz="2800" dirty="0"/>
              <a:t> = 4</a:t>
            </a:r>
          </a:p>
        </p:txBody>
      </p:sp>
    </p:spTree>
    <p:extLst>
      <p:ext uri="{BB962C8B-B14F-4D97-AF65-F5344CB8AC3E}">
        <p14:creationId xmlns:p14="http://schemas.microsoft.com/office/powerpoint/2010/main" val="1680563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0EED11-7892-C542-A8D0-C6482DEFB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Texas Market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AC94BC8-AE0C-410E-6F8C-44BC8F60B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5808" y="1796603"/>
            <a:ext cx="3660648" cy="435133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39436C92-8F95-384B-08B3-15605004454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7167749"/>
              </p:ext>
            </p:extLst>
          </p:nvPr>
        </p:nvGraphicFramePr>
        <p:xfrm>
          <a:off x="337165" y="1796603"/>
          <a:ext cx="11397636" cy="46457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28250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</TotalTime>
  <Words>266</Words>
  <Application>Microsoft Office PowerPoint</Application>
  <PresentationFormat>Widescreen</PresentationFormat>
  <Paragraphs>96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Aptos Narrow</vt:lpstr>
      <vt:lpstr>Arial</vt:lpstr>
      <vt:lpstr>Office Theme</vt:lpstr>
      <vt:lpstr>Realtime Estate Analysis</vt:lpstr>
      <vt:lpstr>Introduction</vt:lpstr>
      <vt:lpstr>Getting Data</vt:lpstr>
      <vt:lpstr>Variable Selection</vt:lpstr>
      <vt:lpstr>Data cleaning</vt:lpstr>
      <vt:lpstr>Correlation Analysis</vt:lpstr>
      <vt:lpstr>Regression Output</vt:lpstr>
      <vt:lpstr>Interpretation</vt:lpstr>
      <vt:lpstr>Texas Market</vt:lpstr>
      <vt:lpstr>Future work</vt:lpstr>
      <vt:lpstr>Thankyou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Realtime Estate Analysis</dc:title>
  <dc:creator>Itkelwar, Tanmay Vinod</dc:creator>
  <cp:lastModifiedBy>Itkelwar, Tanmay Vinod</cp:lastModifiedBy>
  <cp:revision>8</cp:revision>
  <dcterms:created xsi:type="dcterms:W3CDTF">2024-04-26T17:50:15Z</dcterms:created>
  <dcterms:modified xsi:type="dcterms:W3CDTF">2024-05-01T22:41:33Z</dcterms:modified>
</cp:coreProperties>
</file>

<file path=docProps/thumbnail.jpeg>
</file>